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5"/>
    <a:srgbClr val="98999B"/>
    <a:srgbClr val="3E9DC6"/>
    <a:srgbClr val="648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2E5129-DBAB-4A42-8EA1-D2B6BBDBDFB5}" v="14" dt="2025-10-06T13:21:58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75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 descr="Et billede, der indeholder tekst, Brand, skærmbillede, Font/skrifttype&#10;&#10;AI-genereret indhold kan være ukorrekt.">
            <a:extLst>
              <a:ext uri="{FF2B5EF4-FFF2-40B4-BE49-F238E27FC236}">
                <a16:creationId xmlns:a16="http://schemas.microsoft.com/office/drawing/2014/main" id="{F07AB8A5-9836-3025-3139-6FE987ACB1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414" b="15751"/>
          <a:stretch>
            <a:fillRect/>
          </a:stretch>
        </p:blipFill>
        <p:spPr>
          <a:xfrm>
            <a:off x="20" y="10"/>
            <a:ext cx="9143980" cy="420144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Billede 6" descr="Et billede, der indeholder Grafik, Font/skrifttype, logo, symbol&#10;&#10;AI-genereret indhold kan være ukorrekt.">
            <a:extLst>
              <a:ext uri="{FF2B5EF4-FFF2-40B4-BE49-F238E27FC236}">
                <a16:creationId xmlns:a16="http://schemas.microsoft.com/office/drawing/2014/main" id="{94CECA67-4FF6-68F7-C259-EE3B0EB6B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446" y="6324689"/>
            <a:ext cx="1898419" cy="384903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16E6260-C12D-793E-B829-B640E35BD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8" y="6127574"/>
            <a:ext cx="1247181" cy="5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 og designguide | Dansk Forening for Rosport">
            <a:extLst>
              <a:ext uri="{FF2B5EF4-FFF2-40B4-BE49-F238E27FC236}">
                <a16:creationId xmlns:a16="http://schemas.microsoft.com/office/drawing/2014/main" id="{978BBC86-4B46-2B6F-824F-10E4C3837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7399" r="7088" b="29296"/>
          <a:stretch>
            <a:fillRect/>
          </a:stretch>
        </p:blipFill>
        <p:spPr bwMode="auto">
          <a:xfrm>
            <a:off x="3952943" y="6222550"/>
            <a:ext cx="990764" cy="4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2579F7-0F58-D886-0C05-97C766A9B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67" y="4084563"/>
            <a:ext cx="9143980" cy="1000655"/>
          </a:xfrm>
        </p:spPr>
        <p:txBody>
          <a:bodyPr anchor="t">
            <a:normAutofit fontScale="90000"/>
          </a:bodyPr>
          <a:lstStyle/>
          <a:p>
            <a:r>
              <a:rPr lang="da-DK" sz="6000" b="1" dirty="0">
                <a:solidFill>
                  <a:srgbClr val="535355"/>
                </a:solidFill>
              </a:rPr>
              <a:t>BRUGER MANUAL</a:t>
            </a:r>
          </a:p>
        </p:txBody>
      </p:sp>
    </p:spTree>
    <p:extLst>
      <p:ext uri="{BB962C8B-B14F-4D97-AF65-F5344CB8AC3E}">
        <p14:creationId xmlns:p14="http://schemas.microsoft.com/office/powerpoint/2010/main" val="419779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6BB4A-CAEB-7AA5-2DD3-DF384FFD0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42E19A-D495-2C44-C49C-4DDAC601FF4A}"/>
              </a:ext>
            </a:extLst>
          </p:cNvPr>
          <p:cNvSpPr txBox="1"/>
          <p:nvPr/>
        </p:nvSpPr>
        <p:spPr>
          <a:xfrm>
            <a:off x="457200" y="182880"/>
            <a:ext cx="3753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B5FFF"/>
                </a:solidFill>
              </a:defRPr>
            </a:pPr>
            <a:r>
              <a:rPr dirty="0"/>
              <a:t>Trin 1</a:t>
            </a:r>
            <a:r>
              <a:rPr lang="da-DK" dirty="0"/>
              <a:t> Download APP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9A51F3-3C98-0FDB-0A99-0DC8C39E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86" y="148408"/>
            <a:ext cx="1508578" cy="7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 descr="Et billede, der indeholder Grafik, Font/skrifttype, logo, symbol&#10;&#10;AI-genereret indhold kan være ukorrekt.">
            <a:extLst>
              <a:ext uri="{FF2B5EF4-FFF2-40B4-BE49-F238E27FC236}">
                <a16:creationId xmlns:a16="http://schemas.microsoft.com/office/drawing/2014/main" id="{ADAAC764-9C35-0BEC-196A-9A425362D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792" y="6313571"/>
            <a:ext cx="1898419" cy="384903"/>
          </a:xfrm>
          <a:prstGeom prst="rect">
            <a:avLst/>
          </a:prstGeom>
        </p:spPr>
      </p:pic>
      <p:pic>
        <p:nvPicPr>
          <p:cNvPr id="14" name="Billede 13" descr="Et billede, der indeholder Font/skrifttype, Grafik, logo, typografi&#10;&#10;AI-genereret indhold kan være ukorrekt.">
            <a:extLst>
              <a:ext uri="{FF2B5EF4-FFF2-40B4-BE49-F238E27FC236}">
                <a16:creationId xmlns:a16="http://schemas.microsoft.com/office/drawing/2014/main" id="{1F892F11-2E59-BD17-C44F-A5A0B4C2E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537" y="1396389"/>
            <a:ext cx="1645211" cy="333565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06CA3ABB-2522-2E81-37BF-3644368D6284}"/>
              </a:ext>
            </a:extLst>
          </p:cNvPr>
          <p:cNvSpPr txBox="1"/>
          <p:nvPr/>
        </p:nvSpPr>
        <p:spPr>
          <a:xfrm>
            <a:off x="3576484" y="2066214"/>
            <a:ext cx="51512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Tast starttid</a:t>
            </a:r>
            <a:br>
              <a:rPr lang="da-DK" dirty="0"/>
            </a:br>
            <a:r>
              <a:rPr lang="da-DK" dirty="0"/>
              <a:t>Vælg dag og tidspunkt for din ergometertræning.</a:t>
            </a:r>
          </a:p>
          <a:p>
            <a:endParaRPr lang="da-DK" b="1" dirty="0"/>
          </a:p>
          <a:p>
            <a:r>
              <a:rPr lang="da-DK" b="1" dirty="0"/>
              <a:t>Tast distance</a:t>
            </a:r>
            <a:br>
              <a:rPr lang="da-DK" dirty="0"/>
            </a:br>
            <a:r>
              <a:rPr lang="da-DK" dirty="0"/>
              <a:t>Indtast din distance i kilometer, og tryk derefter på </a:t>
            </a:r>
            <a:r>
              <a:rPr lang="da-DK" i="1" dirty="0"/>
              <a:t>“Gem turen”</a:t>
            </a:r>
            <a:r>
              <a:rPr lang="da-DK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04EA955-6C6A-15BC-E28C-48186F221012}"/>
              </a:ext>
            </a:extLst>
          </p:cNvPr>
          <p:cNvSpPr/>
          <p:nvPr/>
        </p:nvSpPr>
        <p:spPr>
          <a:xfrm rot="10800000" flipV="1">
            <a:off x="0" y="0"/>
            <a:ext cx="9144000" cy="1792515"/>
          </a:xfrm>
          <a:prstGeom prst="rect">
            <a:avLst/>
          </a:prstGeom>
          <a:gradFill>
            <a:gsLst>
              <a:gs pos="0">
                <a:srgbClr val="3E9DC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54D83-9057-448B-5F74-A84DA8343094}"/>
              </a:ext>
            </a:extLst>
          </p:cNvPr>
          <p:cNvSpPr txBox="1"/>
          <p:nvPr/>
        </p:nvSpPr>
        <p:spPr>
          <a:xfrm>
            <a:off x="1" y="465601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rgbClr val="000000"/>
                </a:solidFill>
              </a:defRPr>
            </a:pPr>
            <a:r>
              <a:rPr lang="da-DK" sz="3200" dirty="0">
                <a:solidFill>
                  <a:schemeClr val="bg1"/>
                </a:solidFill>
              </a:rPr>
              <a:t>9) Tast Træningsdag og distance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Logo og designguide | Dansk Forening for Rosport">
            <a:extLst>
              <a:ext uri="{FF2B5EF4-FFF2-40B4-BE49-F238E27FC236}">
                <a16:creationId xmlns:a16="http://schemas.microsoft.com/office/drawing/2014/main" id="{0B0DB5D7-02C8-6E98-3E09-51A04DC70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7399" r="7088" b="29296"/>
          <a:stretch>
            <a:fillRect/>
          </a:stretch>
        </p:blipFill>
        <p:spPr bwMode="auto">
          <a:xfrm>
            <a:off x="3952943" y="6222550"/>
            <a:ext cx="990764" cy="4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58246AA-3F3A-BCF5-66BD-9F198FD06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9" y="6247561"/>
            <a:ext cx="1107689" cy="5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inframe_16.png">
            <a:extLst>
              <a:ext uri="{FF2B5EF4-FFF2-40B4-BE49-F238E27FC236}">
                <a16:creationId xmlns:a16="http://schemas.microsoft.com/office/drawing/2014/main" id="{9A338F7E-60C5-0277-96A1-A77EF5D20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43" y="1446786"/>
            <a:ext cx="1603228" cy="343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2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D3FF1-0E6D-8A59-FAB0-B50F9F954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C9E7E3-49DC-CF9B-4BB3-02157E5658EC}"/>
              </a:ext>
            </a:extLst>
          </p:cNvPr>
          <p:cNvSpPr txBox="1"/>
          <p:nvPr/>
        </p:nvSpPr>
        <p:spPr>
          <a:xfrm>
            <a:off x="457200" y="182880"/>
            <a:ext cx="3753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B5FFF"/>
                </a:solidFill>
              </a:defRPr>
            </a:pPr>
            <a:r>
              <a:rPr dirty="0"/>
              <a:t>Trin 1</a:t>
            </a:r>
            <a:r>
              <a:rPr lang="da-DK" dirty="0"/>
              <a:t> Download APP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1C6ACE-29EF-8CB7-2828-AE8F0AD02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86" y="148408"/>
            <a:ext cx="1508578" cy="7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 descr="Et billede, der indeholder Grafik, Font/skrifttype, logo, symbol&#10;&#10;AI-genereret indhold kan være ukorrekt.">
            <a:extLst>
              <a:ext uri="{FF2B5EF4-FFF2-40B4-BE49-F238E27FC236}">
                <a16:creationId xmlns:a16="http://schemas.microsoft.com/office/drawing/2014/main" id="{A244B3F8-D263-9E11-5CAA-26B567A83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792" y="6313571"/>
            <a:ext cx="1898419" cy="384903"/>
          </a:xfrm>
          <a:prstGeom prst="rect">
            <a:avLst/>
          </a:prstGeom>
        </p:spPr>
      </p:pic>
      <p:pic>
        <p:nvPicPr>
          <p:cNvPr id="14" name="Billede 13" descr="Et billede, der indeholder Font/skrifttype, Grafik, logo, typografi&#10;&#10;AI-genereret indhold kan være ukorrekt.">
            <a:extLst>
              <a:ext uri="{FF2B5EF4-FFF2-40B4-BE49-F238E27FC236}">
                <a16:creationId xmlns:a16="http://schemas.microsoft.com/office/drawing/2014/main" id="{C946385C-A584-2BA5-712E-365017877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537" y="1396389"/>
            <a:ext cx="1645211" cy="333565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1368F86B-F74E-580D-DE5E-3CF9520828E9}"/>
              </a:ext>
            </a:extLst>
          </p:cNvPr>
          <p:cNvSpPr txBox="1"/>
          <p:nvPr/>
        </p:nvSpPr>
        <p:spPr>
          <a:xfrm>
            <a:off x="4572000" y="2066214"/>
            <a:ext cx="415568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Se registrerede </a:t>
            </a:r>
            <a:r>
              <a:rPr lang="da-DK" b="1" dirty="0" err="1"/>
              <a:t>træninger</a:t>
            </a:r>
            <a:br>
              <a:rPr lang="da-DK" dirty="0"/>
            </a:br>
            <a:r>
              <a:rPr lang="da-DK" dirty="0"/>
              <a:t>I </a:t>
            </a:r>
            <a:r>
              <a:rPr lang="da-DK" b="1" dirty="0" err="1"/>
              <a:t>Rokort</a:t>
            </a:r>
            <a:r>
              <a:rPr lang="da-DK" b="1" dirty="0"/>
              <a:t>-sektionen</a:t>
            </a:r>
            <a:r>
              <a:rPr lang="da-DK" dirty="0"/>
              <a:t> kan du altid se dine registreringer under </a:t>
            </a:r>
            <a:r>
              <a:rPr lang="da-DK" i="1" dirty="0"/>
              <a:t>“Mine ture”</a:t>
            </a:r>
            <a:r>
              <a:rPr lang="da-DK" dirty="0"/>
              <a:t>.</a:t>
            </a:r>
          </a:p>
          <a:p>
            <a:endParaRPr lang="da-DK" b="1" dirty="0"/>
          </a:p>
          <a:p>
            <a:r>
              <a:rPr lang="da-DK" b="1" dirty="0"/>
              <a:t>Dine </a:t>
            </a:r>
            <a:r>
              <a:rPr lang="da-DK" b="1" dirty="0" err="1"/>
              <a:t>ergometertræninger</a:t>
            </a:r>
            <a:br>
              <a:rPr lang="da-DK" dirty="0"/>
            </a:br>
            <a:r>
              <a:rPr lang="da-DK" dirty="0"/>
              <a:t>Tryk på </a:t>
            </a:r>
            <a:r>
              <a:rPr lang="da-DK" i="1" dirty="0"/>
              <a:t>“Mine ture”</a:t>
            </a:r>
            <a:r>
              <a:rPr lang="da-DK" dirty="0"/>
              <a:t>, og du kan se alle dine registrerede </a:t>
            </a:r>
            <a:r>
              <a:rPr lang="da-DK" dirty="0" err="1"/>
              <a:t>ergometertræninger</a:t>
            </a:r>
            <a:r>
              <a:rPr lang="da-DK" dirty="0"/>
              <a:t>.</a:t>
            </a:r>
            <a:br>
              <a:rPr lang="da-DK" dirty="0"/>
            </a:br>
            <a:r>
              <a:rPr lang="da-DK" dirty="0"/>
              <a:t>Hvis du også bruger </a:t>
            </a:r>
            <a:r>
              <a:rPr lang="da-DK" dirty="0" err="1"/>
              <a:t>Rokort</a:t>
            </a:r>
            <a:r>
              <a:rPr lang="da-DK" dirty="0"/>
              <a:t> til ture på vand, vil de fremgå her – men kun </a:t>
            </a:r>
            <a:r>
              <a:rPr lang="da-DK" b="1" dirty="0" err="1"/>
              <a:t>ergometertræninger</a:t>
            </a:r>
            <a:r>
              <a:rPr lang="da-DK" dirty="0"/>
              <a:t> tæller med i konkurrencen.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71BED05-FEEB-C574-7BF7-4A850B572D19}"/>
              </a:ext>
            </a:extLst>
          </p:cNvPr>
          <p:cNvSpPr/>
          <p:nvPr/>
        </p:nvSpPr>
        <p:spPr>
          <a:xfrm rot="10800000" flipV="1">
            <a:off x="0" y="0"/>
            <a:ext cx="9144000" cy="1792515"/>
          </a:xfrm>
          <a:prstGeom prst="rect">
            <a:avLst/>
          </a:prstGeom>
          <a:gradFill>
            <a:gsLst>
              <a:gs pos="0">
                <a:srgbClr val="3E9DC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E5FAC-212A-755C-D4AB-EC82237A01CA}"/>
              </a:ext>
            </a:extLst>
          </p:cNvPr>
          <p:cNvSpPr txBox="1"/>
          <p:nvPr/>
        </p:nvSpPr>
        <p:spPr>
          <a:xfrm>
            <a:off x="1" y="465601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rgbClr val="000000"/>
                </a:solidFill>
              </a:defRPr>
            </a:pPr>
            <a:r>
              <a:rPr lang="da-DK" sz="3200" dirty="0">
                <a:solidFill>
                  <a:schemeClr val="bg1"/>
                </a:solidFill>
              </a:rPr>
              <a:t>10) Se dine ture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Logo og designguide | Dansk Forening for Rosport">
            <a:extLst>
              <a:ext uri="{FF2B5EF4-FFF2-40B4-BE49-F238E27FC236}">
                <a16:creationId xmlns:a16="http://schemas.microsoft.com/office/drawing/2014/main" id="{F2D074BC-B2DF-F9D1-86E3-39455EA2B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7399" r="7088" b="29296"/>
          <a:stretch>
            <a:fillRect/>
          </a:stretch>
        </p:blipFill>
        <p:spPr bwMode="auto">
          <a:xfrm>
            <a:off x="3952943" y="6222550"/>
            <a:ext cx="990764" cy="4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5A7572F-B217-4DDA-B5BD-ABA3A189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9" y="6247561"/>
            <a:ext cx="1107689" cy="5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hinframe_14.png">
            <a:extLst>
              <a:ext uri="{FF2B5EF4-FFF2-40B4-BE49-F238E27FC236}">
                <a16:creationId xmlns:a16="http://schemas.microsoft.com/office/drawing/2014/main" id="{71AE588A-6EDA-5031-3416-7F49DFB8E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43" y="1446786"/>
            <a:ext cx="1603228" cy="3430908"/>
          </a:xfrm>
          <a:prstGeom prst="rect">
            <a:avLst/>
          </a:prstGeom>
        </p:spPr>
      </p:pic>
      <p:pic>
        <p:nvPicPr>
          <p:cNvPr id="12" name="Picture 5" descr="thinframe_17.png">
            <a:extLst>
              <a:ext uri="{FF2B5EF4-FFF2-40B4-BE49-F238E27FC236}">
                <a16:creationId xmlns:a16="http://schemas.microsoft.com/office/drawing/2014/main" id="{1241E2B2-568F-7912-4A92-7CAB449A8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6939" y="1446786"/>
            <a:ext cx="1603228" cy="343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6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"/>
            <a:ext cx="3753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B5FFF"/>
                </a:solidFill>
              </a:defRPr>
            </a:pPr>
            <a:r>
              <a:rPr dirty="0"/>
              <a:t>Trin 1</a:t>
            </a:r>
            <a:r>
              <a:rPr lang="da-DK" dirty="0"/>
              <a:t> Download APP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EEBB17-1819-29A3-662E-EE0272C99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86" y="148408"/>
            <a:ext cx="1508578" cy="7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 descr="Et billede, der indeholder Grafik, Font/skrifttype, logo, symbol&#10;&#10;AI-genereret indhold kan være ukorrekt.">
            <a:extLst>
              <a:ext uri="{FF2B5EF4-FFF2-40B4-BE49-F238E27FC236}">
                <a16:creationId xmlns:a16="http://schemas.microsoft.com/office/drawing/2014/main" id="{7E70BB2F-FF3E-DADA-645C-06ECABDAC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446" y="6324689"/>
            <a:ext cx="1898419" cy="384903"/>
          </a:xfrm>
          <a:prstGeom prst="rect">
            <a:avLst/>
          </a:prstGeom>
        </p:spPr>
      </p:pic>
      <p:pic>
        <p:nvPicPr>
          <p:cNvPr id="14" name="Billede 13" descr="Et billede, der indeholder Font/skrifttype, Grafik, logo, typografi&#10;&#10;AI-genereret indhold kan være ukorrekt.">
            <a:extLst>
              <a:ext uri="{FF2B5EF4-FFF2-40B4-BE49-F238E27FC236}">
                <a16:creationId xmlns:a16="http://schemas.microsoft.com/office/drawing/2014/main" id="{53407263-1032-B50A-F1F7-3B41C39B0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537" y="1396389"/>
            <a:ext cx="1645211" cy="333565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F235FC36-E41D-6B17-9149-A66298224C6B}"/>
              </a:ext>
            </a:extLst>
          </p:cNvPr>
          <p:cNvSpPr txBox="1"/>
          <p:nvPr/>
        </p:nvSpPr>
        <p:spPr>
          <a:xfrm>
            <a:off x="2995646" y="2258117"/>
            <a:ext cx="57171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505050"/>
                </a:solidFill>
              </a:defRPr>
            </a:pPr>
            <a:r>
              <a:rPr lang="da-DK" dirty="0"/>
              <a:t>For at administrere </a:t>
            </a:r>
            <a:r>
              <a:rPr lang="da-DK" b="1" dirty="0"/>
              <a:t>Vinterens 5 stærke</a:t>
            </a:r>
            <a:r>
              <a:rPr lang="da-DK" dirty="0"/>
              <a:t> har Dansk Forening for Rosport indgået et samarbejde med goMember om indsamling af data.</a:t>
            </a:r>
            <a:br>
              <a:rPr lang="da-DK" dirty="0"/>
            </a:br>
            <a:r>
              <a:rPr lang="da-DK" dirty="0"/>
              <a:t>Alle kan derfor deltage gratis i konkurrencen ved at downloade </a:t>
            </a:r>
            <a:r>
              <a:rPr lang="da-DK" b="1" dirty="0"/>
              <a:t>goMember-appen</a:t>
            </a:r>
            <a:r>
              <a:rPr lang="da-DK" dirty="0"/>
              <a:t>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921DFA1-D14B-3C67-28EA-C8D86FB7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8" y="6127574"/>
            <a:ext cx="1247181" cy="5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DCB93E47-6154-F44B-3528-6628FE56326A}"/>
              </a:ext>
            </a:extLst>
          </p:cNvPr>
          <p:cNvSpPr/>
          <p:nvPr/>
        </p:nvSpPr>
        <p:spPr>
          <a:xfrm rot="10800000" flipV="1">
            <a:off x="0" y="0"/>
            <a:ext cx="9144000" cy="1792515"/>
          </a:xfrm>
          <a:prstGeom prst="rect">
            <a:avLst/>
          </a:prstGeom>
          <a:gradFill>
            <a:gsLst>
              <a:gs pos="0">
                <a:srgbClr val="3E9DC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0" y="465601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bg1"/>
                </a:solidFill>
              </a:rPr>
              <a:t>1) </a:t>
            </a:r>
            <a:r>
              <a:rPr lang="da-DK" sz="3200" dirty="0">
                <a:solidFill>
                  <a:schemeClr val="bg1"/>
                </a:solidFill>
              </a:rPr>
              <a:t>Download goMember appen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thinframe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27" y="1427589"/>
            <a:ext cx="1608442" cy="3442066"/>
          </a:xfrm>
          <a:prstGeom prst="rect">
            <a:avLst/>
          </a:prstGeom>
        </p:spPr>
      </p:pic>
      <p:pic>
        <p:nvPicPr>
          <p:cNvPr id="4" name="Picture 2" descr="Logo og designguide | Dansk Forening for Rosport">
            <a:extLst>
              <a:ext uri="{FF2B5EF4-FFF2-40B4-BE49-F238E27FC236}">
                <a16:creationId xmlns:a16="http://schemas.microsoft.com/office/drawing/2014/main" id="{93E62DDB-B0C6-F92D-FBF6-DD92E8F00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7399" r="7088" b="29296"/>
          <a:stretch>
            <a:fillRect/>
          </a:stretch>
        </p:blipFill>
        <p:spPr bwMode="auto">
          <a:xfrm>
            <a:off x="3952943" y="6222550"/>
            <a:ext cx="990764" cy="4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App Store Button | Figma">
            <a:extLst>
              <a:ext uri="{FF2B5EF4-FFF2-40B4-BE49-F238E27FC236}">
                <a16:creationId xmlns:a16="http://schemas.microsoft.com/office/drawing/2014/main" id="{18FE82A1-6EEF-F797-2CF2-0BDA073E0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15" r="35159" b="28884"/>
          <a:stretch>
            <a:fillRect/>
          </a:stretch>
        </p:blipFill>
        <p:spPr bwMode="auto">
          <a:xfrm>
            <a:off x="3278805" y="4125733"/>
            <a:ext cx="4616966" cy="79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F15D1-8CD5-82F5-A23D-0486E0981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D0485EBD-0135-B97D-1F00-F36F13032D05}"/>
              </a:ext>
            </a:extLst>
          </p:cNvPr>
          <p:cNvSpPr/>
          <p:nvPr/>
        </p:nvSpPr>
        <p:spPr>
          <a:xfrm>
            <a:off x="1780920" y="5259700"/>
            <a:ext cx="5861381" cy="582668"/>
          </a:xfrm>
          <a:prstGeom prst="rect">
            <a:avLst/>
          </a:prstGeom>
          <a:solidFill>
            <a:srgbClr val="9899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955A8-B2A6-5877-93A6-7979E50B6D88}"/>
              </a:ext>
            </a:extLst>
          </p:cNvPr>
          <p:cNvSpPr txBox="1"/>
          <p:nvPr/>
        </p:nvSpPr>
        <p:spPr>
          <a:xfrm>
            <a:off x="457200" y="182880"/>
            <a:ext cx="3753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B5FFF"/>
                </a:solidFill>
              </a:defRPr>
            </a:pPr>
            <a:r>
              <a:rPr dirty="0"/>
              <a:t>Trin 1</a:t>
            </a:r>
            <a:r>
              <a:rPr lang="da-DK" dirty="0"/>
              <a:t> Download APP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6C3B3F-2CF7-D16C-5EE2-0B30A6E13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86" y="148408"/>
            <a:ext cx="1508578" cy="7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 descr="Et billede, der indeholder Grafik, Font/skrifttype, logo, symbol&#10;&#10;AI-genereret indhold kan være ukorrekt.">
            <a:extLst>
              <a:ext uri="{FF2B5EF4-FFF2-40B4-BE49-F238E27FC236}">
                <a16:creationId xmlns:a16="http://schemas.microsoft.com/office/drawing/2014/main" id="{5A35909D-0E1F-8572-4FBE-79767D60E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792" y="6313571"/>
            <a:ext cx="1898419" cy="384903"/>
          </a:xfrm>
          <a:prstGeom prst="rect">
            <a:avLst/>
          </a:prstGeom>
        </p:spPr>
      </p:pic>
      <p:pic>
        <p:nvPicPr>
          <p:cNvPr id="14" name="Billede 13" descr="Et billede, der indeholder Font/skrifttype, Grafik, logo, typografi&#10;&#10;AI-genereret indhold kan være ukorrekt.">
            <a:extLst>
              <a:ext uri="{FF2B5EF4-FFF2-40B4-BE49-F238E27FC236}">
                <a16:creationId xmlns:a16="http://schemas.microsoft.com/office/drawing/2014/main" id="{30641CC0-FEE6-5BBF-B719-10EC9927B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537" y="1396389"/>
            <a:ext cx="1645211" cy="333565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06D3FBD6-BF27-D650-B6D5-E02F7A8CF041}"/>
              </a:ext>
            </a:extLst>
          </p:cNvPr>
          <p:cNvSpPr txBox="1"/>
          <p:nvPr/>
        </p:nvSpPr>
        <p:spPr>
          <a:xfrm>
            <a:off x="4448325" y="2109709"/>
            <a:ext cx="446988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Åbn appen</a:t>
            </a:r>
            <a:br>
              <a:rPr lang="da-DK" dirty="0"/>
            </a:br>
            <a:r>
              <a:rPr lang="da-DK" dirty="0"/>
              <a:t>Når du åbner goMember-appen, skal du trykke på </a:t>
            </a:r>
            <a:r>
              <a:rPr lang="da-DK" b="1" dirty="0"/>
              <a:t>'Find forening'</a:t>
            </a:r>
            <a:r>
              <a:rPr lang="da-DK" dirty="0"/>
              <a:t> for at komme i gang.</a:t>
            </a:r>
          </a:p>
          <a:p>
            <a:endParaRPr lang="da-DK" b="1" dirty="0"/>
          </a:p>
          <a:p>
            <a:r>
              <a:rPr lang="da-DK" b="1" dirty="0"/>
              <a:t>Find forening</a:t>
            </a:r>
            <a:br>
              <a:rPr lang="da-DK" dirty="0"/>
            </a:br>
            <a:r>
              <a:rPr lang="da-DK" dirty="0"/>
              <a:t>Søg efter din klub i listen.</a:t>
            </a:r>
          </a:p>
          <a:p>
            <a:endParaRPr lang="da-DK" b="1" dirty="0"/>
          </a:p>
          <a:p>
            <a:r>
              <a:rPr lang="da-DK" b="1" dirty="0"/>
              <a:t>Vælg klub</a:t>
            </a:r>
            <a:br>
              <a:rPr lang="da-DK" dirty="0"/>
            </a:br>
            <a:r>
              <a:rPr lang="da-DK" dirty="0"/>
              <a:t>Tryk på den rigtige klub i resultatlisten.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D85C5C6-D8BE-71C2-5139-1AD5AC7FA1BA}"/>
              </a:ext>
            </a:extLst>
          </p:cNvPr>
          <p:cNvSpPr/>
          <p:nvPr/>
        </p:nvSpPr>
        <p:spPr>
          <a:xfrm rot="10800000" flipV="1">
            <a:off x="0" y="0"/>
            <a:ext cx="9144000" cy="1792515"/>
          </a:xfrm>
          <a:prstGeom prst="rect">
            <a:avLst/>
          </a:prstGeom>
          <a:gradFill>
            <a:gsLst>
              <a:gs pos="0">
                <a:srgbClr val="3E9DC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F9627-79AC-66D2-1408-2B2C64B63DD1}"/>
              </a:ext>
            </a:extLst>
          </p:cNvPr>
          <p:cNvSpPr txBox="1"/>
          <p:nvPr/>
        </p:nvSpPr>
        <p:spPr>
          <a:xfrm>
            <a:off x="1" y="465601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rgbClr val="000000"/>
                </a:solidFill>
              </a:defRPr>
            </a:pPr>
            <a:r>
              <a:rPr lang="da-DK" sz="3200" dirty="0">
                <a:solidFill>
                  <a:schemeClr val="bg1"/>
                </a:solidFill>
              </a:rPr>
              <a:t>2) Find din forening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17" name="Picture 5" descr="thinframe_1.png">
            <a:extLst>
              <a:ext uri="{FF2B5EF4-FFF2-40B4-BE49-F238E27FC236}">
                <a16:creationId xmlns:a16="http://schemas.microsoft.com/office/drawing/2014/main" id="{35311948-95BC-51B1-8F94-D2161A9D4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90" y="1427588"/>
            <a:ext cx="1618979" cy="3464615"/>
          </a:xfrm>
          <a:prstGeom prst="rect">
            <a:avLst/>
          </a:prstGeom>
        </p:spPr>
      </p:pic>
      <p:pic>
        <p:nvPicPr>
          <p:cNvPr id="18" name="Picture 6" descr="thinframe_2.png">
            <a:extLst>
              <a:ext uri="{FF2B5EF4-FFF2-40B4-BE49-F238E27FC236}">
                <a16:creationId xmlns:a16="http://schemas.microsoft.com/office/drawing/2014/main" id="{776E1E68-5656-837A-3ABF-0C0444C69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3964" y="1427587"/>
            <a:ext cx="1618979" cy="3464615"/>
          </a:xfrm>
          <a:prstGeom prst="rect">
            <a:avLst/>
          </a:prstGeom>
        </p:spPr>
      </p:pic>
      <p:pic>
        <p:nvPicPr>
          <p:cNvPr id="2050" name="Picture 2" descr="Logo og designguide | Dansk Forening for Rosport">
            <a:extLst>
              <a:ext uri="{FF2B5EF4-FFF2-40B4-BE49-F238E27FC236}">
                <a16:creationId xmlns:a16="http://schemas.microsoft.com/office/drawing/2014/main" id="{07DE38EB-3C9E-2E44-1CBC-6A5F89403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7399" r="7088" b="29296"/>
          <a:stretch>
            <a:fillRect/>
          </a:stretch>
        </p:blipFill>
        <p:spPr bwMode="auto">
          <a:xfrm>
            <a:off x="3952943" y="6222550"/>
            <a:ext cx="990764" cy="4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8602367-E975-CA1B-A2C7-9C68BB7D5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9" y="6247561"/>
            <a:ext cx="1107689" cy="5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6CA254CD-AD48-7D7A-BD4D-2BF35A5ADFA7}"/>
              </a:ext>
            </a:extLst>
          </p:cNvPr>
          <p:cNvSpPr txBox="1"/>
          <p:nvPr/>
        </p:nvSpPr>
        <p:spPr>
          <a:xfrm>
            <a:off x="1923983" y="5373758"/>
            <a:ext cx="5582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505050"/>
                </a:solidFill>
              </a:defRPr>
            </a:pPr>
            <a:r>
              <a:rPr lang="da-DK" dirty="0">
                <a:solidFill>
                  <a:schemeClr val="bg1"/>
                </a:solidFill>
              </a:rPr>
              <a:t>Kontakt support@gomember.com, hvis din klub ikke er på listen</a:t>
            </a:r>
          </a:p>
        </p:txBody>
      </p:sp>
    </p:spTree>
    <p:extLst>
      <p:ext uri="{BB962C8B-B14F-4D97-AF65-F5344CB8AC3E}">
        <p14:creationId xmlns:p14="http://schemas.microsoft.com/office/powerpoint/2010/main" val="387991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928C1-F0B0-A545-8AF0-AD90781EF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67D4E5-9985-DE2C-92D2-2A8A6FA2A797}"/>
              </a:ext>
            </a:extLst>
          </p:cNvPr>
          <p:cNvSpPr txBox="1"/>
          <p:nvPr/>
        </p:nvSpPr>
        <p:spPr>
          <a:xfrm>
            <a:off x="457200" y="182880"/>
            <a:ext cx="3753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B5FFF"/>
                </a:solidFill>
              </a:defRPr>
            </a:pPr>
            <a:r>
              <a:rPr dirty="0"/>
              <a:t>Trin 1</a:t>
            </a:r>
            <a:r>
              <a:rPr lang="da-DK" dirty="0"/>
              <a:t> Download APP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C751F6-0246-1B56-6411-4E239FCE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86" y="148408"/>
            <a:ext cx="1508578" cy="7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 descr="Et billede, der indeholder Grafik, Font/skrifttype, logo, symbol&#10;&#10;AI-genereret indhold kan være ukorrekt.">
            <a:extLst>
              <a:ext uri="{FF2B5EF4-FFF2-40B4-BE49-F238E27FC236}">
                <a16:creationId xmlns:a16="http://schemas.microsoft.com/office/drawing/2014/main" id="{4CA2680A-683F-DB95-0469-53FF4643A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792" y="6313571"/>
            <a:ext cx="1898419" cy="384903"/>
          </a:xfrm>
          <a:prstGeom prst="rect">
            <a:avLst/>
          </a:prstGeom>
        </p:spPr>
      </p:pic>
      <p:pic>
        <p:nvPicPr>
          <p:cNvPr id="14" name="Billede 13" descr="Et billede, der indeholder Font/skrifttype, Grafik, logo, typografi&#10;&#10;AI-genereret indhold kan være ukorrekt.">
            <a:extLst>
              <a:ext uri="{FF2B5EF4-FFF2-40B4-BE49-F238E27FC236}">
                <a16:creationId xmlns:a16="http://schemas.microsoft.com/office/drawing/2014/main" id="{42AF7513-129C-E1DE-4370-8D14C7C5F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537" y="1396389"/>
            <a:ext cx="1645211" cy="333565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F327A570-C807-D249-9CFE-4AD238DF7E2E}"/>
              </a:ext>
            </a:extLst>
          </p:cNvPr>
          <p:cNvSpPr txBox="1"/>
          <p:nvPr/>
        </p:nvSpPr>
        <p:spPr>
          <a:xfrm>
            <a:off x="3191955" y="2066214"/>
            <a:ext cx="553573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Hvis din klub allerede bruger goMember</a:t>
            </a:r>
            <a:br>
              <a:rPr lang="da-DK" dirty="0"/>
            </a:br>
            <a:r>
              <a:rPr lang="da-DK" dirty="0"/>
              <a:t>Hvis du allerede har en goMember-bruger i din klub, kan du logge ind med den. Hvis der ikke vises en </a:t>
            </a:r>
            <a:r>
              <a:rPr lang="da-DK" b="1" dirty="0"/>
              <a:t>"Tilmeld"</a:t>
            </a:r>
            <a:r>
              <a:rPr lang="da-DK" dirty="0"/>
              <a:t>-knap, skyldes det, at din klub allerede er på goMember, og du skal kontakte din administrator for at få et login. Gå derefter til side 6 i denne guide.</a:t>
            </a:r>
          </a:p>
          <a:p>
            <a:endParaRPr lang="da-DK" b="1" dirty="0"/>
          </a:p>
          <a:p>
            <a:r>
              <a:rPr lang="da-DK" b="1" dirty="0"/>
              <a:t>Hvis din klub IKKE bruger goMember i dag</a:t>
            </a:r>
            <a:br>
              <a:rPr lang="da-DK" dirty="0"/>
            </a:br>
            <a:r>
              <a:rPr lang="da-DK" dirty="0"/>
              <a:t>Tryk </a:t>
            </a:r>
            <a:r>
              <a:rPr lang="da-DK" b="1" dirty="0"/>
              <a:t>"Tilmeld"</a:t>
            </a:r>
            <a:r>
              <a:rPr lang="da-DK" dirty="0"/>
              <a:t>, hvis du er helt ny i goMember.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0B4FB42-9244-5B14-1B6F-74348D03C83E}"/>
              </a:ext>
            </a:extLst>
          </p:cNvPr>
          <p:cNvSpPr/>
          <p:nvPr/>
        </p:nvSpPr>
        <p:spPr>
          <a:xfrm rot="10800000" flipV="1">
            <a:off x="0" y="0"/>
            <a:ext cx="9144000" cy="1792515"/>
          </a:xfrm>
          <a:prstGeom prst="rect">
            <a:avLst/>
          </a:prstGeom>
          <a:gradFill>
            <a:gsLst>
              <a:gs pos="0">
                <a:srgbClr val="3E9DC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A40D8-F78B-759F-D075-FB13C0CF535C}"/>
              </a:ext>
            </a:extLst>
          </p:cNvPr>
          <p:cNvSpPr txBox="1"/>
          <p:nvPr/>
        </p:nvSpPr>
        <p:spPr>
          <a:xfrm>
            <a:off x="1" y="465601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rgbClr val="000000"/>
                </a:solidFill>
              </a:defRPr>
            </a:pPr>
            <a:r>
              <a:rPr lang="da-DK" sz="3200" dirty="0">
                <a:solidFill>
                  <a:schemeClr val="bg1"/>
                </a:solidFill>
              </a:rPr>
              <a:t>3) Login eller Tilmeld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Logo og designguide | Dansk Forening for Rosport">
            <a:extLst>
              <a:ext uri="{FF2B5EF4-FFF2-40B4-BE49-F238E27FC236}">
                <a16:creationId xmlns:a16="http://schemas.microsoft.com/office/drawing/2014/main" id="{DB1EA787-EEAF-7F7A-8F2B-10075CDC0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7399" r="7088" b="29296"/>
          <a:stretch>
            <a:fillRect/>
          </a:stretch>
        </p:blipFill>
        <p:spPr bwMode="auto">
          <a:xfrm>
            <a:off x="3952943" y="6222550"/>
            <a:ext cx="990764" cy="4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5D54F4A-7834-EA74-DC3D-5F01363AA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9" y="6247561"/>
            <a:ext cx="1107689" cy="5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thinframe_3.png">
            <a:extLst>
              <a:ext uri="{FF2B5EF4-FFF2-40B4-BE49-F238E27FC236}">
                <a16:creationId xmlns:a16="http://schemas.microsoft.com/office/drawing/2014/main" id="{EA6BDE7C-064E-3C19-00C5-F24B07C155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89" y="1427588"/>
            <a:ext cx="1618980" cy="346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A9AD4-C7EF-8147-6361-A63FEB5F3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BA5CC9-2649-1EAB-BFFD-0C362B8F9F87}"/>
              </a:ext>
            </a:extLst>
          </p:cNvPr>
          <p:cNvSpPr txBox="1"/>
          <p:nvPr/>
        </p:nvSpPr>
        <p:spPr>
          <a:xfrm>
            <a:off x="457200" y="182880"/>
            <a:ext cx="3753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B5FFF"/>
                </a:solidFill>
              </a:defRPr>
            </a:pPr>
            <a:r>
              <a:rPr dirty="0"/>
              <a:t>Trin 1</a:t>
            </a:r>
            <a:r>
              <a:rPr lang="da-DK" dirty="0"/>
              <a:t> Download APP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A060C5-00A7-A49C-4140-303931102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86" y="148408"/>
            <a:ext cx="1508578" cy="7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 descr="Et billede, der indeholder Grafik, Font/skrifttype, logo, symbol&#10;&#10;AI-genereret indhold kan være ukorrekt.">
            <a:extLst>
              <a:ext uri="{FF2B5EF4-FFF2-40B4-BE49-F238E27FC236}">
                <a16:creationId xmlns:a16="http://schemas.microsoft.com/office/drawing/2014/main" id="{09D0F1A8-369F-14E9-F0C1-DC461AEF6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792" y="6313571"/>
            <a:ext cx="1898419" cy="384903"/>
          </a:xfrm>
          <a:prstGeom prst="rect">
            <a:avLst/>
          </a:prstGeom>
        </p:spPr>
      </p:pic>
      <p:pic>
        <p:nvPicPr>
          <p:cNvPr id="14" name="Billede 13" descr="Et billede, der indeholder Font/skrifttype, Grafik, logo, typografi&#10;&#10;AI-genereret indhold kan være ukorrekt.">
            <a:extLst>
              <a:ext uri="{FF2B5EF4-FFF2-40B4-BE49-F238E27FC236}">
                <a16:creationId xmlns:a16="http://schemas.microsoft.com/office/drawing/2014/main" id="{D2D5CB36-4A7D-7206-1D81-9CA889117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537" y="1396389"/>
            <a:ext cx="1645211" cy="333565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147051F1-EECF-CA99-5B7B-DF8CF2BE802B}"/>
              </a:ext>
            </a:extLst>
          </p:cNvPr>
          <p:cNvSpPr txBox="1"/>
          <p:nvPr/>
        </p:nvSpPr>
        <p:spPr>
          <a:xfrm>
            <a:off x="4572000" y="1949739"/>
            <a:ext cx="41556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Udfyld medlemsinformation</a:t>
            </a:r>
            <a:br>
              <a:rPr lang="da-DK" dirty="0"/>
            </a:br>
            <a:r>
              <a:rPr lang="da-DK" dirty="0"/>
              <a:t>Indtast navn, e-mail, mobilnummer samt det ønskede brugernavn og kodeord for at blive oprettet og deltage i </a:t>
            </a:r>
            <a:r>
              <a:rPr lang="da-DK" b="1" dirty="0"/>
              <a:t>Vinterens 5 stærke</a:t>
            </a:r>
            <a:r>
              <a:rPr lang="da-DK" dirty="0"/>
              <a:t>.</a:t>
            </a:r>
          </a:p>
          <a:p>
            <a:endParaRPr lang="da-DK" b="1" dirty="0"/>
          </a:p>
          <a:p>
            <a:r>
              <a:rPr lang="da-DK" b="1" dirty="0"/>
              <a:t>Godkend persondatapolitik</a:t>
            </a:r>
            <a:br>
              <a:rPr lang="da-DK" dirty="0"/>
            </a:br>
            <a:r>
              <a:rPr lang="da-DK" dirty="0"/>
              <a:t>Klik på </a:t>
            </a:r>
            <a:r>
              <a:rPr lang="da-DK" i="1" dirty="0"/>
              <a:t>“Se aftale”</a:t>
            </a:r>
            <a:r>
              <a:rPr lang="da-DK" dirty="0"/>
              <a:t> og accepter persondatapolitikken.</a:t>
            </a:r>
          </a:p>
          <a:p>
            <a:endParaRPr lang="da-DK" b="1" dirty="0"/>
          </a:p>
          <a:p>
            <a:r>
              <a:rPr lang="da-DK" b="1" dirty="0"/>
              <a:t>Opret bruger</a:t>
            </a:r>
            <a:br>
              <a:rPr lang="da-DK" dirty="0"/>
            </a:br>
            <a:r>
              <a:rPr lang="da-DK" dirty="0"/>
              <a:t>Klik til sidst på </a:t>
            </a:r>
            <a:r>
              <a:rPr lang="da-DK" i="1" dirty="0"/>
              <a:t>“Meld mig ind”</a:t>
            </a:r>
            <a:r>
              <a:rPr lang="da-DK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3BB15A9-6312-F49B-AF20-9910E39E46AF}"/>
              </a:ext>
            </a:extLst>
          </p:cNvPr>
          <p:cNvSpPr/>
          <p:nvPr/>
        </p:nvSpPr>
        <p:spPr>
          <a:xfrm rot="10800000" flipV="1">
            <a:off x="0" y="0"/>
            <a:ext cx="9144000" cy="1792515"/>
          </a:xfrm>
          <a:prstGeom prst="rect">
            <a:avLst/>
          </a:prstGeom>
          <a:gradFill>
            <a:gsLst>
              <a:gs pos="0">
                <a:srgbClr val="3E9DC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9AD003-94A9-F951-917F-BA6FFE9FE169}"/>
              </a:ext>
            </a:extLst>
          </p:cNvPr>
          <p:cNvSpPr txBox="1"/>
          <p:nvPr/>
        </p:nvSpPr>
        <p:spPr>
          <a:xfrm>
            <a:off x="1" y="465601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rgbClr val="000000"/>
                </a:solidFill>
              </a:defRPr>
            </a:pPr>
            <a:r>
              <a:rPr lang="da-DK" sz="3200" dirty="0">
                <a:solidFill>
                  <a:schemeClr val="bg1"/>
                </a:solidFill>
              </a:rPr>
              <a:t>4) Opret bruger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Logo og designguide | Dansk Forening for Rosport">
            <a:extLst>
              <a:ext uri="{FF2B5EF4-FFF2-40B4-BE49-F238E27FC236}">
                <a16:creationId xmlns:a16="http://schemas.microsoft.com/office/drawing/2014/main" id="{D0698B08-C27C-04E4-84B0-604690854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7399" r="7088" b="29296"/>
          <a:stretch>
            <a:fillRect/>
          </a:stretch>
        </p:blipFill>
        <p:spPr bwMode="auto">
          <a:xfrm>
            <a:off x="3952943" y="6222550"/>
            <a:ext cx="990764" cy="4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6D6C3A9-8E23-6865-4C2D-77584DDE1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9" y="6247561"/>
            <a:ext cx="1107689" cy="5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thinframe_4.png">
            <a:extLst>
              <a:ext uri="{FF2B5EF4-FFF2-40B4-BE49-F238E27FC236}">
                <a16:creationId xmlns:a16="http://schemas.microsoft.com/office/drawing/2014/main" id="{C87FA332-7A7E-27EF-106B-7E8148D2C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90" y="1427587"/>
            <a:ext cx="1618979" cy="3464615"/>
          </a:xfrm>
          <a:prstGeom prst="rect">
            <a:avLst/>
          </a:prstGeom>
        </p:spPr>
      </p:pic>
      <p:pic>
        <p:nvPicPr>
          <p:cNvPr id="5" name="Picture 6" descr="thinframe_5.png">
            <a:extLst>
              <a:ext uri="{FF2B5EF4-FFF2-40B4-BE49-F238E27FC236}">
                <a16:creationId xmlns:a16="http://schemas.microsoft.com/office/drawing/2014/main" id="{B97AF20B-A2B3-7885-90AA-10C230F90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3964" y="1427588"/>
            <a:ext cx="1618979" cy="346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0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E595E-A0E4-85C4-33B6-6995B5ECF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1B89B2-EE8E-75E0-CB96-68F1A31FE7BB}"/>
              </a:ext>
            </a:extLst>
          </p:cNvPr>
          <p:cNvSpPr txBox="1"/>
          <p:nvPr/>
        </p:nvSpPr>
        <p:spPr>
          <a:xfrm>
            <a:off x="457200" y="182880"/>
            <a:ext cx="3753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B5FFF"/>
                </a:solidFill>
              </a:defRPr>
            </a:pPr>
            <a:r>
              <a:rPr dirty="0"/>
              <a:t>Trin 1</a:t>
            </a:r>
            <a:r>
              <a:rPr lang="da-DK" dirty="0"/>
              <a:t> Download APP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435573-8057-76BB-27EB-79B0364D1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86" y="148408"/>
            <a:ext cx="1508578" cy="7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 descr="Et billede, der indeholder Grafik, Font/skrifttype, logo, symbol&#10;&#10;AI-genereret indhold kan være ukorrekt.">
            <a:extLst>
              <a:ext uri="{FF2B5EF4-FFF2-40B4-BE49-F238E27FC236}">
                <a16:creationId xmlns:a16="http://schemas.microsoft.com/office/drawing/2014/main" id="{C36A5D6F-EE38-9600-5D51-51B30D285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792" y="6313571"/>
            <a:ext cx="1898419" cy="384903"/>
          </a:xfrm>
          <a:prstGeom prst="rect">
            <a:avLst/>
          </a:prstGeom>
        </p:spPr>
      </p:pic>
      <p:pic>
        <p:nvPicPr>
          <p:cNvPr id="14" name="Billede 13" descr="Et billede, der indeholder Font/skrifttype, Grafik, logo, typografi&#10;&#10;AI-genereret indhold kan være ukorrekt.">
            <a:extLst>
              <a:ext uri="{FF2B5EF4-FFF2-40B4-BE49-F238E27FC236}">
                <a16:creationId xmlns:a16="http://schemas.microsoft.com/office/drawing/2014/main" id="{4A5E1282-8288-0B32-1B25-FD7DD1373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537" y="1396389"/>
            <a:ext cx="1645211" cy="333565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BBD75020-4140-353A-ADD4-D535AD10D788}"/>
              </a:ext>
            </a:extLst>
          </p:cNvPr>
          <p:cNvSpPr txBox="1"/>
          <p:nvPr/>
        </p:nvSpPr>
        <p:spPr>
          <a:xfrm>
            <a:off x="4572000" y="2066214"/>
            <a:ext cx="42880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Bekræft ordre</a:t>
            </a:r>
            <a:br>
              <a:rPr lang="da-DK" dirty="0"/>
            </a:br>
            <a:r>
              <a:rPr lang="da-DK" dirty="0"/>
              <a:t>Det er gratis at deltage i </a:t>
            </a:r>
            <a:r>
              <a:rPr lang="da-DK" b="1" dirty="0"/>
              <a:t>Vinterens 5 stærke</a:t>
            </a:r>
            <a:r>
              <a:rPr lang="da-DK" dirty="0"/>
              <a:t>. Bekræft derfor tilmeldingen til </a:t>
            </a:r>
            <a:r>
              <a:rPr lang="da-DK" b="1" dirty="0"/>
              <a:t>0,00 kr.</a:t>
            </a:r>
            <a:endParaRPr lang="da-DK" dirty="0"/>
          </a:p>
          <a:p>
            <a:endParaRPr lang="da-DK" b="1" dirty="0"/>
          </a:p>
          <a:p>
            <a:r>
              <a:rPr lang="da-DK" b="1" dirty="0"/>
              <a:t>Luk tilmelding</a:t>
            </a:r>
            <a:br>
              <a:rPr lang="da-DK" dirty="0"/>
            </a:br>
            <a:r>
              <a:rPr lang="da-DK" dirty="0"/>
              <a:t>Når ordren er godkendt, kan vinduet lukkes.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319E009-6302-BE69-E567-82AA860E20A1}"/>
              </a:ext>
            </a:extLst>
          </p:cNvPr>
          <p:cNvSpPr/>
          <p:nvPr/>
        </p:nvSpPr>
        <p:spPr>
          <a:xfrm rot="10800000" flipV="1">
            <a:off x="0" y="0"/>
            <a:ext cx="9144000" cy="1792515"/>
          </a:xfrm>
          <a:prstGeom prst="rect">
            <a:avLst/>
          </a:prstGeom>
          <a:gradFill>
            <a:gsLst>
              <a:gs pos="0">
                <a:srgbClr val="3E9DC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DDE3A-897D-5622-69B0-8F8B5101B143}"/>
              </a:ext>
            </a:extLst>
          </p:cNvPr>
          <p:cNvSpPr txBox="1"/>
          <p:nvPr/>
        </p:nvSpPr>
        <p:spPr>
          <a:xfrm>
            <a:off x="1" y="465601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rgbClr val="000000"/>
                </a:solidFill>
              </a:defRPr>
            </a:pPr>
            <a:r>
              <a:rPr lang="da-DK" sz="3200" dirty="0">
                <a:solidFill>
                  <a:schemeClr val="bg1"/>
                </a:solidFill>
              </a:rPr>
              <a:t>5) Godkend ordre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Logo og designguide | Dansk Forening for Rosport">
            <a:extLst>
              <a:ext uri="{FF2B5EF4-FFF2-40B4-BE49-F238E27FC236}">
                <a16:creationId xmlns:a16="http://schemas.microsoft.com/office/drawing/2014/main" id="{F97E4098-3407-3291-ABB4-0B2C24F0E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7399" r="7088" b="29296"/>
          <a:stretch>
            <a:fillRect/>
          </a:stretch>
        </p:blipFill>
        <p:spPr bwMode="auto">
          <a:xfrm>
            <a:off x="3952943" y="6222550"/>
            <a:ext cx="990764" cy="4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8F3BCA4-C73A-60A9-36F4-B47BBB04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9" y="6247561"/>
            <a:ext cx="1107689" cy="5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thinframe_9.png">
            <a:extLst>
              <a:ext uri="{FF2B5EF4-FFF2-40B4-BE49-F238E27FC236}">
                <a16:creationId xmlns:a16="http://schemas.microsoft.com/office/drawing/2014/main" id="{A4013229-F4DE-28C1-F9C5-3ABF5EEE6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3964" y="1427586"/>
            <a:ext cx="1618979" cy="3464615"/>
          </a:xfrm>
          <a:prstGeom prst="rect">
            <a:avLst/>
          </a:prstGeom>
        </p:spPr>
      </p:pic>
      <p:pic>
        <p:nvPicPr>
          <p:cNvPr id="6" name="Picture 6" descr="thinframe_8.png">
            <a:extLst>
              <a:ext uri="{FF2B5EF4-FFF2-40B4-BE49-F238E27FC236}">
                <a16:creationId xmlns:a16="http://schemas.microsoft.com/office/drawing/2014/main" id="{1E8C5CDE-A0DE-3C0F-0AAD-D54E9EF54B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94" y="1427587"/>
            <a:ext cx="1618978" cy="346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1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95F48-9CE2-5988-406C-97687912B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23914E-E064-E219-8A02-B0053AE82C0B}"/>
              </a:ext>
            </a:extLst>
          </p:cNvPr>
          <p:cNvSpPr txBox="1"/>
          <p:nvPr/>
        </p:nvSpPr>
        <p:spPr>
          <a:xfrm>
            <a:off x="457200" y="182880"/>
            <a:ext cx="3753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B5FFF"/>
                </a:solidFill>
              </a:defRPr>
            </a:pPr>
            <a:r>
              <a:rPr dirty="0"/>
              <a:t>Trin 1</a:t>
            </a:r>
            <a:r>
              <a:rPr lang="da-DK" dirty="0"/>
              <a:t> Download APP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5B6022-E43B-2C3F-64EE-91F444B30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86" y="148408"/>
            <a:ext cx="1508578" cy="7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 descr="Et billede, der indeholder Grafik, Font/skrifttype, logo, symbol&#10;&#10;AI-genereret indhold kan være ukorrekt.">
            <a:extLst>
              <a:ext uri="{FF2B5EF4-FFF2-40B4-BE49-F238E27FC236}">
                <a16:creationId xmlns:a16="http://schemas.microsoft.com/office/drawing/2014/main" id="{DA659FC5-FA36-4644-1D41-701F441FC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792" y="6313571"/>
            <a:ext cx="1898419" cy="384903"/>
          </a:xfrm>
          <a:prstGeom prst="rect">
            <a:avLst/>
          </a:prstGeom>
        </p:spPr>
      </p:pic>
      <p:pic>
        <p:nvPicPr>
          <p:cNvPr id="14" name="Billede 13" descr="Et billede, der indeholder Font/skrifttype, Grafik, logo, typografi&#10;&#10;AI-genereret indhold kan være ukorrekt.">
            <a:extLst>
              <a:ext uri="{FF2B5EF4-FFF2-40B4-BE49-F238E27FC236}">
                <a16:creationId xmlns:a16="http://schemas.microsoft.com/office/drawing/2014/main" id="{A62BF0B8-A52F-4BCF-99AE-1BB39E6D4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537" y="1396389"/>
            <a:ext cx="1645211" cy="333565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1361B533-CDAB-AE1A-7740-543E5B267150}"/>
              </a:ext>
            </a:extLst>
          </p:cNvPr>
          <p:cNvSpPr txBox="1"/>
          <p:nvPr/>
        </p:nvSpPr>
        <p:spPr>
          <a:xfrm>
            <a:off x="4572000" y="2066214"/>
            <a:ext cx="41556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Gå til login</a:t>
            </a:r>
            <a:br>
              <a:rPr lang="da-DK" dirty="0"/>
            </a:br>
            <a:r>
              <a:rPr lang="da-DK" dirty="0"/>
              <a:t>Når tilmeldingen er gennemført, skal du trykke på </a:t>
            </a:r>
            <a:r>
              <a:rPr lang="da-DK" i="1" dirty="0"/>
              <a:t>“Gå til login”</a:t>
            </a:r>
            <a:r>
              <a:rPr lang="da-DK" dirty="0"/>
              <a:t>.</a:t>
            </a:r>
          </a:p>
          <a:p>
            <a:endParaRPr lang="da-DK" b="1" dirty="0"/>
          </a:p>
          <a:p>
            <a:r>
              <a:rPr lang="da-DK" b="1" dirty="0"/>
              <a:t>Log ind</a:t>
            </a:r>
            <a:br>
              <a:rPr lang="da-DK" dirty="0"/>
            </a:br>
            <a:r>
              <a:rPr lang="da-DK" dirty="0"/>
              <a:t>Log ind i </a:t>
            </a:r>
            <a:r>
              <a:rPr lang="da-DK" b="1" dirty="0"/>
              <a:t>goMember-appen</a:t>
            </a:r>
            <a:r>
              <a:rPr lang="da-DK" dirty="0"/>
              <a:t> med dit valgte brugernavn og kodeord.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A030EF1-377E-5A98-A347-FD31E8B51AD2}"/>
              </a:ext>
            </a:extLst>
          </p:cNvPr>
          <p:cNvSpPr/>
          <p:nvPr/>
        </p:nvSpPr>
        <p:spPr>
          <a:xfrm rot="10800000" flipV="1">
            <a:off x="0" y="0"/>
            <a:ext cx="9144000" cy="1792515"/>
          </a:xfrm>
          <a:prstGeom prst="rect">
            <a:avLst/>
          </a:prstGeom>
          <a:gradFill>
            <a:gsLst>
              <a:gs pos="0">
                <a:srgbClr val="3E9DC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FAA8A-BB67-D1D5-32B2-4788421E0505}"/>
              </a:ext>
            </a:extLst>
          </p:cNvPr>
          <p:cNvSpPr txBox="1"/>
          <p:nvPr/>
        </p:nvSpPr>
        <p:spPr>
          <a:xfrm>
            <a:off x="1" y="465601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rgbClr val="000000"/>
                </a:solidFill>
              </a:defRPr>
            </a:pPr>
            <a:r>
              <a:rPr lang="da-DK" sz="3200" dirty="0">
                <a:solidFill>
                  <a:schemeClr val="bg1"/>
                </a:solidFill>
              </a:rPr>
              <a:t>6) Login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Logo og designguide | Dansk Forening for Rosport">
            <a:extLst>
              <a:ext uri="{FF2B5EF4-FFF2-40B4-BE49-F238E27FC236}">
                <a16:creationId xmlns:a16="http://schemas.microsoft.com/office/drawing/2014/main" id="{531BD5DD-BD3F-3F05-093C-FC6A42CA1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7399" r="7088" b="29296"/>
          <a:stretch>
            <a:fillRect/>
          </a:stretch>
        </p:blipFill>
        <p:spPr bwMode="auto">
          <a:xfrm>
            <a:off x="3952943" y="6222550"/>
            <a:ext cx="990764" cy="4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C19160D-457C-4F65-541A-A1A179D9E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9" y="6247561"/>
            <a:ext cx="1107689" cy="5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thinframe_10.png">
            <a:extLst>
              <a:ext uri="{FF2B5EF4-FFF2-40B4-BE49-F238E27FC236}">
                <a16:creationId xmlns:a16="http://schemas.microsoft.com/office/drawing/2014/main" id="{BBC76572-2EBF-77CC-7D65-C60DF7DAC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793" y="1427585"/>
            <a:ext cx="1618978" cy="3464613"/>
          </a:xfrm>
          <a:prstGeom prst="rect">
            <a:avLst/>
          </a:prstGeom>
        </p:spPr>
      </p:pic>
      <p:pic>
        <p:nvPicPr>
          <p:cNvPr id="9" name="Picture 7" descr="thinframe_12.png">
            <a:extLst>
              <a:ext uri="{FF2B5EF4-FFF2-40B4-BE49-F238E27FC236}">
                <a16:creationId xmlns:a16="http://schemas.microsoft.com/office/drawing/2014/main" id="{70D05B82-3929-8567-0565-9E59D0D5FD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5198" y="1427584"/>
            <a:ext cx="1618978" cy="346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16575-2F0A-FAB4-7380-228B9AC4A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781068-F2CE-B8B8-46C1-71E417E67FE7}"/>
              </a:ext>
            </a:extLst>
          </p:cNvPr>
          <p:cNvSpPr txBox="1"/>
          <p:nvPr/>
        </p:nvSpPr>
        <p:spPr>
          <a:xfrm>
            <a:off x="457200" y="182880"/>
            <a:ext cx="3753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B5FFF"/>
                </a:solidFill>
              </a:defRPr>
            </a:pPr>
            <a:r>
              <a:rPr dirty="0"/>
              <a:t>Trin 1</a:t>
            </a:r>
            <a:r>
              <a:rPr lang="da-DK" dirty="0"/>
              <a:t> Download APP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CFBE90-5537-4631-97BC-120C7011B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86" y="148408"/>
            <a:ext cx="1508578" cy="7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 descr="Et billede, der indeholder Grafik, Font/skrifttype, logo, symbol&#10;&#10;AI-genereret indhold kan være ukorrekt.">
            <a:extLst>
              <a:ext uri="{FF2B5EF4-FFF2-40B4-BE49-F238E27FC236}">
                <a16:creationId xmlns:a16="http://schemas.microsoft.com/office/drawing/2014/main" id="{C2CA6871-F385-8BE7-7DE4-B7358B17A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792" y="6313571"/>
            <a:ext cx="1898419" cy="384903"/>
          </a:xfrm>
          <a:prstGeom prst="rect">
            <a:avLst/>
          </a:prstGeom>
        </p:spPr>
      </p:pic>
      <p:pic>
        <p:nvPicPr>
          <p:cNvPr id="14" name="Billede 13" descr="Et billede, der indeholder Font/skrifttype, Grafik, logo, typografi&#10;&#10;AI-genereret indhold kan være ukorrekt.">
            <a:extLst>
              <a:ext uri="{FF2B5EF4-FFF2-40B4-BE49-F238E27FC236}">
                <a16:creationId xmlns:a16="http://schemas.microsoft.com/office/drawing/2014/main" id="{CAC33E5C-402B-1DD5-0F75-D5183A059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537" y="1396389"/>
            <a:ext cx="1645211" cy="333565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C9067341-E0D1-0739-94CE-DAFB5FD40CE9}"/>
              </a:ext>
            </a:extLst>
          </p:cNvPr>
          <p:cNvSpPr txBox="1"/>
          <p:nvPr/>
        </p:nvSpPr>
        <p:spPr>
          <a:xfrm>
            <a:off x="3782961" y="2066214"/>
            <a:ext cx="49447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goMember-appen</a:t>
            </a:r>
            <a:br>
              <a:rPr lang="da-DK" dirty="0"/>
            </a:br>
            <a:r>
              <a:rPr lang="da-DK" dirty="0" err="1"/>
              <a:t>goMember-appen</a:t>
            </a:r>
            <a:r>
              <a:rPr lang="da-DK" dirty="0"/>
              <a:t> er udviklet til at styre hele din medlemsoplevelse i roklubben. I denne version er funktionerne dog begrænsede.</a:t>
            </a:r>
          </a:p>
          <a:p>
            <a:endParaRPr lang="da-DK" b="1" dirty="0"/>
          </a:p>
          <a:p>
            <a:r>
              <a:rPr lang="da-DK" b="1" dirty="0"/>
              <a:t>Åbn det digitale </a:t>
            </a:r>
            <a:r>
              <a:rPr lang="da-DK" b="1" dirty="0" err="1"/>
              <a:t>Rokort</a:t>
            </a:r>
            <a:br>
              <a:rPr lang="da-DK" dirty="0"/>
            </a:br>
            <a:r>
              <a:rPr lang="da-DK" dirty="0"/>
              <a:t>Tryk på </a:t>
            </a:r>
            <a:r>
              <a:rPr lang="da-DK" b="1" dirty="0"/>
              <a:t>®</a:t>
            </a:r>
            <a:r>
              <a:rPr lang="da-DK" dirty="0"/>
              <a:t> i bundmenuen for at gå til </a:t>
            </a:r>
            <a:r>
              <a:rPr lang="da-DK" b="1" dirty="0" err="1"/>
              <a:t>Rokort</a:t>
            </a:r>
            <a:r>
              <a:rPr lang="da-DK" b="1" dirty="0"/>
              <a:t>-sektionen</a:t>
            </a:r>
            <a:r>
              <a:rPr lang="da-DK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7B4E61D-F122-3511-C602-FB0590EFE8F8}"/>
              </a:ext>
            </a:extLst>
          </p:cNvPr>
          <p:cNvSpPr/>
          <p:nvPr/>
        </p:nvSpPr>
        <p:spPr>
          <a:xfrm rot="10800000" flipV="1">
            <a:off x="0" y="0"/>
            <a:ext cx="9144000" cy="1792515"/>
          </a:xfrm>
          <a:prstGeom prst="rect">
            <a:avLst/>
          </a:prstGeom>
          <a:gradFill>
            <a:gsLst>
              <a:gs pos="0">
                <a:srgbClr val="3E9DC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5A5C1-F0CB-E351-6D3B-BBE5496F2C8D}"/>
              </a:ext>
            </a:extLst>
          </p:cNvPr>
          <p:cNvSpPr txBox="1"/>
          <p:nvPr/>
        </p:nvSpPr>
        <p:spPr>
          <a:xfrm>
            <a:off x="1" y="465601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rgbClr val="000000"/>
                </a:solidFill>
              </a:defRPr>
            </a:pPr>
            <a:r>
              <a:rPr lang="da-DK" sz="3200" dirty="0">
                <a:solidFill>
                  <a:schemeClr val="bg1"/>
                </a:solidFill>
              </a:rPr>
              <a:t>7) Gå til </a:t>
            </a:r>
            <a:r>
              <a:rPr lang="da-DK" sz="3200" dirty="0" err="1">
                <a:solidFill>
                  <a:schemeClr val="bg1"/>
                </a:solidFill>
              </a:rPr>
              <a:t>Rokort</a:t>
            </a:r>
            <a:r>
              <a:rPr lang="da-DK" sz="3200" dirty="0">
                <a:solidFill>
                  <a:schemeClr val="bg1"/>
                </a:solidFill>
              </a:rPr>
              <a:t>-sektionen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Logo og designguide | Dansk Forening for Rosport">
            <a:extLst>
              <a:ext uri="{FF2B5EF4-FFF2-40B4-BE49-F238E27FC236}">
                <a16:creationId xmlns:a16="http://schemas.microsoft.com/office/drawing/2014/main" id="{5427485B-7D83-B60B-CAB0-24A0FA53D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7399" r="7088" b="29296"/>
          <a:stretch>
            <a:fillRect/>
          </a:stretch>
        </p:blipFill>
        <p:spPr bwMode="auto">
          <a:xfrm>
            <a:off x="3952943" y="6222550"/>
            <a:ext cx="990764" cy="4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645CB1D-6129-CF8F-CB6C-BD3CA914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9" y="6247561"/>
            <a:ext cx="1107689" cy="5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thinframe_13.png">
            <a:extLst>
              <a:ext uri="{FF2B5EF4-FFF2-40B4-BE49-F238E27FC236}">
                <a16:creationId xmlns:a16="http://schemas.microsoft.com/office/drawing/2014/main" id="{BF67F1F2-522E-0346-7CB9-C0392DB6B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792" y="1427584"/>
            <a:ext cx="1618978" cy="346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4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C05ED-DE72-D62A-5566-08F1C949C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1C805-289B-70E3-3FBA-1912043D7DE3}"/>
              </a:ext>
            </a:extLst>
          </p:cNvPr>
          <p:cNvSpPr txBox="1"/>
          <p:nvPr/>
        </p:nvSpPr>
        <p:spPr>
          <a:xfrm>
            <a:off x="457200" y="182880"/>
            <a:ext cx="3753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B5FFF"/>
                </a:solidFill>
              </a:defRPr>
            </a:pPr>
            <a:r>
              <a:rPr dirty="0"/>
              <a:t>Trin 1</a:t>
            </a:r>
            <a:r>
              <a:rPr lang="da-DK" dirty="0"/>
              <a:t> Download APP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5038C0-0570-A93A-EC94-3D6E34494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86" y="148408"/>
            <a:ext cx="1508578" cy="7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 descr="Et billede, der indeholder Grafik, Font/skrifttype, logo, symbol&#10;&#10;AI-genereret indhold kan være ukorrekt.">
            <a:extLst>
              <a:ext uri="{FF2B5EF4-FFF2-40B4-BE49-F238E27FC236}">
                <a16:creationId xmlns:a16="http://schemas.microsoft.com/office/drawing/2014/main" id="{252C6E7B-19DE-3270-4B2C-C4325B7FB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792" y="6313571"/>
            <a:ext cx="1898419" cy="384903"/>
          </a:xfrm>
          <a:prstGeom prst="rect">
            <a:avLst/>
          </a:prstGeom>
        </p:spPr>
      </p:pic>
      <p:pic>
        <p:nvPicPr>
          <p:cNvPr id="14" name="Billede 13" descr="Et billede, der indeholder Font/skrifttype, Grafik, logo, typografi&#10;&#10;AI-genereret indhold kan være ukorrekt.">
            <a:extLst>
              <a:ext uri="{FF2B5EF4-FFF2-40B4-BE49-F238E27FC236}">
                <a16:creationId xmlns:a16="http://schemas.microsoft.com/office/drawing/2014/main" id="{E53EA3C2-08F5-B6FA-CE28-DAF3DE9C0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537" y="1396389"/>
            <a:ext cx="1645211" cy="333565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8305A8A9-2F24-4A18-2107-1D5D0A5F0B1B}"/>
              </a:ext>
            </a:extLst>
          </p:cNvPr>
          <p:cNvSpPr txBox="1"/>
          <p:nvPr/>
        </p:nvSpPr>
        <p:spPr>
          <a:xfrm>
            <a:off x="4572000" y="2066214"/>
            <a:ext cx="41556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Gå til ’Registrer tur’</a:t>
            </a:r>
            <a:br>
              <a:rPr lang="da-DK" dirty="0"/>
            </a:br>
            <a:r>
              <a:rPr lang="da-DK" dirty="0"/>
              <a:t>I </a:t>
            </a:r>
            <a:r>
              <a:rPr lang="da-DK" b="1" dirty="0" err="1"/>
              <a:t>Rokort</a:t>
            </a:r>
            <a:r>
              <a:rPr lang="da-DK" b="1" dirty="0"/>
              <a:t>-sektionen</a:t>
            </a:r>
            <a:r>
              <a:rPr lang="da-DK" dirty="0"/>
              <a:t> skal du først vælge </a:t>
            </a:r>
            <a:r>
              <a:rPr lang="da-DK" i="1" dirty="0"/>
              <a:t>“Start/Registrer ny tur”</a:t>
            </a:r>
            <a:r>
              <a:rPr lang="da-DK" dirty="0"/>
              <a:t>.</a:t>
            </a:r>
          </a:p>
          <a:p>
            <a:endParaRPr lang="da-DK" b="1" dirty="0"/>
          </a:p>
          <a:p>
            <a:r>
              <a:rPr lang="da-DK" b="1" dirty="0"/>
              <a:t>Ergometer-registrering</a:t>
            </a:r>
            <a:br>
              <a:rPr lang="da-DK" dirty="0"/>
            </a:br>
            <a:r>
              <a:rPr lang="da-DK" dirty="0"/>
              <a:t>For at registrere din træning skal du vælge </a:t>
            </a:r>
            <a:r>
              <a:rPr lang="da-DK" i="1" dirty="0"/>
              <a:t>“Ergometer-registrering”</a:t>
            </a:r>
            <a:r>
              <a:rPr lang="da-DK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B140FF4-4FDB-1D82-D918-F5A7835A47B5}"/>
              </a:ext>
            </a:extLst>
          </p:cNvPr>
          <p:cNvSpPr/>
          <p:nvPr/>
        </p:nvSpPr>
        <p:spPr>
          <a:xfrm rot="10800000" flipV="1">
            <a:off x="0" y="0"/>
            <a:ext cx="9144000" cy="1792515"/>
          </a:xfrm>
          <a:prstGeom prst="rect">
            <a:avLst/>
          </a:prstGeom>
          <a:gradFill>
            <a:gsLst>
              <a:gs pos="0">
                <a:srgbClr val="3E9DC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9C970F-A2A5-85CD-E7FD-EBAC1B03ECB8}"/>
              </a:ext>
            </a:extLst>
          </p:cNvPr>
          <p:cNvSpPr txBox="1"/>
          <p:nvPr/>
        </p:nvSpPr>
        <p:spPr>
          <a:xfrm>
            <a:off x="1" y="465601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>
                <a:solidFill>
                  <a:srgbClr val="000000"/>
                </a:solidFill>
              </a:defRPr>
            </a:pPr>
            <a:r>
              <a:rPr lang="da-DK" sz="3200" dirty="0">
                <a:solidFill>
                  <a:schemeClr val="bg1"/>
                </a:solidFill>
              </a:rPr>
              <a:t>8) Registre ny Ergometer-træning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Logo og designguide | Dansk Forening for Rosport">
            <a:extLst>
              <a:ext uri="{FF2B5EF4-FFF2-40B4-BE49-F238E27FC236}">
                <a16:creationId xmlns:a16="http://schemas.microsoft.com/office/drawing/2014/main" id="{23EDC6A6-948E-9E4D-B2C0-A9EABA9D9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7399" r="7088" b="29296"/>
          <a:stretch>
            <a:fillRect/>
          </a:stretch>
        </p:blipFill>
        <p:spPr bwMode="auto">
          <a:xfrm>
            <a:off x="3952943" y="6222550"/>
            <a:ext cx="990764" cy="4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D17A7AD-AE5D-5AB7-6A2A-2E798E70A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9" y="6247561"/>
            <a:ext cx="1107689" cy="5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hinframe_14.png">
            <a:extLst>
              <a:ext uri="{FF2B5EF4-FFF2-40B4-BE49-F238E27FC236}">
                <a16:creationId xmlns:a16="http://schemas.microsoft.com/office/drawing/2014/main" id="{20075EA1-C7DB-31AE-2CA7-A59920016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43" y="1446786"/>
            <a:ext cx="1603228" cy="3430908"/>
          </a:xfrm>
          <a:prstGeom prst="rect">
            <a:avLst/>
          </a:prstGeom>
        </p:spPr>
      </p:pic>
      <p:pic>
        <p:nvPicPr>
          <p:cNvPr id="10" name="Picture 7" descr="thinframe_15.png">
            <a:extLst>
              <a:ext uri="{FF2B5EF4-FFF2-40B4-BE49-F238E27FC236}">
                <a16:creationId xmlns:a16="http://schemas.microsoft.com/office/drawing/2014/main" id="{0BE8090C-3A94-0BED-3DD8-C71DD2DAC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5285" y="1427584"/>
            <a:ext cx="1612200" cy="34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89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</TotalTime>
  <Words>538</Words>
  <Application>Microsoft Office PowerPoint</Application>
  <PresentationFormat>Skærmshow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BRUGER MANUAL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Morten Lorenzen</cp:lastModifiedBy>
  <cp:revision>7</cp:revision>
  <dcterms:created xsi:type="dcterms:W3CDTF">2013-01-27T09:14:16Z</dcterms:created>
  <dcterms:modified xsi:type="dcterms:W3CDTF">2025-10-07T10:46:35Z</dcterms:modified>
  <cp:category/>
</cp:coreProperties>
</file>